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-816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7862">
            <a:off x="6110388" y="5304279"/>
            <a:ext cx="15048401" cy="6376760"/>
          </a:xfrm>
          <a:custGeom>
            <a:avLst/>
            <a:gdLst/>
            <a:ahLst/>
            <a:cxnLst/>
            <a:rect l="l" t="t" r="r" b="b"/>
            <a:pathLst>
              <a:path w="15048401" h="6376760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698" y="6978727"/>
            <a:ext cx="9637365" cy="212578"/>
            <a:chOff x="0" y="0"/>
            <a:chExt cx="2538236" cy="559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38236" cy="55988"/>
            </a:xfrm>
            <a:custGeom>
              <a:avLst/>
              <a:gdLst/>
              <a:ahLst/>
              <a:cxnLst/>
              <a:rect l="l" t="t" r="r" b="b"/>
              <a:pathLst>
                <a:path w="2538236" h="55988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V="1">
            <a:off x="-641393" y="-1165054"/>
            <a:ext cx="6732105" cy="4030848"/>
          </a:xfrm>
          <a:custGeom>
            <a:avLst/>
            <a:gdLst/>
            <a:ahLst/>
            <a:cxnLst/>
            <a:rect l="l" t="t" r="r" b="b"/>
            <a:pathLst>
              <a:path w="6732105" h="4030848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4043903"/>
            <a:ext cx="10797967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0"/>
              </a:lnSpc>
              <a:spcBef>
                <a:spcPct val="0"/>
              </a:spcBef>
            </a:pPr>
            <a:r>
              <a:rPr lang="en-US" sz="12000" b="1" spc="6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FMFB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698" y="5801617"/>
            <a:ext cx="10797967" cy="1170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spc="69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STATUS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8032284"/>
            <a:ext cx="2554023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Presented By: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61206" y="8032284"/>
            <a:ext cx="3928552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Zahra Shefa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84366" y="-1968064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52559" y="753545"/>
            <a:ext cx="7501838" cy="9533455"/>
            <a:chOff x="0" y="-57150"/>
            <a:chExt cx="2023270" cy="2973238"/>
          </a:xfrm>
        </p:grpSpPr>
        <p:sp>
          <p:nvSpPr>
            <p:cNvPr id="4" name="Freeform 4"/>
            <p:cNvSpPr/>
            <p:nvPr/>
          </p:nvSpPr>
          <p:spPr>
            <a:xfrm>
              <a:off x="47477" y="-2820"/>
              <a:ext cx="1975793" cy="2916088"/>
            </a:xfrm>
            <a:custGeom>
              <a:avLst/>
              <a:gdLst/>
              <a:ahLst/>
              <a:cxnLst/>
              <a:rect l="l" t="t" r="r" b="b"/>
              <a:pathLst>
                <a:path w="1975793" h="2916088">
                  <a:moveTo>
                    <a:pt x="0" y="0"/>
                  </a:moveTo>
                  <a:lnTo>
                    <a:pt x="1975793" y="0"/>
                  </a:lnTo>
                  <a:lnTo>
                    <a:pt x="1975793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pPr algn="ctr"/>
              <a:endParaRPr lang="en-US" sz="8800" b="1" dirty="0" smtClean="0"/>
            </a:p>
            <a:p>
              <a:pPr algn="ctr"/>
              <a:r>
                <a:rPr lang="en-US" sz="8800" b="1" dirty="0" smtClean="0"/>
                <a:t>Agenda</a:t>
              </a:r>
            </a:p>
            <a:p>
              <a:pPr algn="ctr"/>
              <a:endParaRPr lang="en-US" sz="4000" b="1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975792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1431877" y="6332344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159298" y="1559100"/>
            <a:ext cx="8403819" cy="1191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 dirty="0" smtClean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FMFB</a:t>
            </a:r>
            <a:endParaRPr lang="en-US" sz="9339" b="1" dirty="0">
              <a:solidFill>
                <a:srgbClr val="343434"/>
              </a:solidFill>
              <a:latin typeface="Telegraf Bold"/>
              <a:ea typeface="Telegraf Bold"/>
              <a:cs typeface="Telegraf Bold"/>
              <a:sym typeface="Telegraf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159298" y="3911143"/>
            <a:ext cx="8403819" cy="709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 spc="100" dirty="0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PROJECT OVERVIEW</a:t>
            </a:r>
            <a:endParaRPr lang="en-US" sz="4200" spc="100" dirty="0">
              <a:solidFill>
                <a:srgbClr val="343434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159298" y="5354321"/>
            <a:ext cx="8115300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  <a:spcBef>
                <a:spcPct val="0"/>
              </a:spcBef>
            </a:pPr>
            <a:r>
              <a:rPr lang="en-US" sz="2800" dirty="0"/>
              <a:t>Bank staff-loan management system featuring multi-user authentication, role-based dashboards, and secure session handling (login/logout/session). Integrated modules include email notifications, document printing, and automated loan account creation.</a:t>
            </a:r>
            <a:endParaRPr lang="en-US" sz="2800" spc="95" dirty="0">
              <a:solidFill>
                <a:srgbClr val="343434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159298" y="7242026"/>
            <a:ext cx="8115300" cy="2769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800" b="1" spc="95" dirty="0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Technologies</a:t>
            </a:r>
            <a:r>
              <a:rPr lang="en-US" sz="1900" spc="95" dirty="0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: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b="1" spc="95" dirty="0" err="1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Laravel</a:t>
            </a:r>
            <a:r>
              <a:rPr lang="en-US" sz="2000" b="1" spc="95" dirty="0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b="1" spc="95" dirty="0" err="1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Mysql</a:t>
            </a:r>
            <a:endParaRPr lang="en-US" sz="2000" b="1" spc="95" dirty="0" smtClean="0">
              <a:solidFill>
                <a:srgbClr val="343434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b="1" spc="95" dirty="0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Eloquent ORM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b="1" spc="95" dirty="0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React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b="1" spc="95" dirty="0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Node.js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b="1" spc="95" dirty="0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OOP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2000" b="1" spc="95" dirty="0" smtClean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REST API</a:t>
            </a:r>
            <a:endParaRPr lang="en-US" sz="2000" b="1" spc="95" dirty="0">
              <a:solidFill>
                <a:srgbClr val="343434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2" name="TextBox 12"/>
          <p:cNvSpPr txBox="1"/>
          <p:nvPr/>
        </p:nvSpPr>
        <p:spPr>
          <a:xfrm rot="-5400000">
            <a:off x="5051534" y="7314778"/>
            <a:ext cx="2492949" cy="323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 dirty="0" smtClean="0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Agenda </a:t>
            </a:r>
            <a:endParaRPr lang="en-US" sz="1900" spc="95" dirty="0">
              <a:solidFill>
                <a:srgbClr val="F2F7FA"/>
              </a:solidFill>
              <a:latin typeface="Telegraf Extra-Light"/>
              <a:ea typeface="Telegraf Extra-Light"/>
              <a:cs typeface="Telegraf Extra-Light"/>
              <a:sym typeface="Telegraf Extra-Light"/>
            </a:endParaRPr>
          </a:p>
        </p:txBody>
      </p:sp>
      <p:sp>
        <p:nvSpPr>
          <p:cNvPr id="13" name="TextBox 13"/>
          <p:cNvSpPr txBox="1"/>
          <p:nvPr/>
        </p:nvSpPr>
        <p:spPr>
          <a:xfrm rot="-5400000">
            <a:off x="5388008" y="2367031"/>
            <a:ext cx="1819999" cy="323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 dirty="0" smtClean="0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9/18/2025</a:t>
            </a:r>
            <a:endParaRPr lang="en-US" sz="1900" spc="95" dirty="0">
              <a:solidFill>
                <a:srgbClr val="F2F7FA"/>
              </a:solidFill>
              <a:latin typeface="Telegraf Extra-Light"/>
              <a:ea typeface="Telegraf Extra-Light"/>
              <a:cs typeface="Telegraf Extra-Light"/>
              <a:sym typeface="Telegraf Extra-Light"/>
            </a:endParaRPr>
          </a:p>
        </p:txBody>
      </p:sp>
      <p:sp>
        <p:nvSpPr>
          <p:cNvPr id="14" name="TextBox 14"/>
          <p:cNvSpPr txBox="1"/>
          <p:nvPr/>
        </p:nvSpPr>
        <p:spPr>
          <a:xfrm rot="-5400000">
            <a:off x="5388008" y="4626723"/>
            <a:ext cx="1819999" cy="323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 dirty="0" smtClean="0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Project: FMFB</a:t>
            </a:r>
            <a:endParaRPr lang="en-US" sz="1900" spc="95" dirty="0">
              <a:solidFill>
                <a:srgbClr val="F2F7FA"/>
              </a:solidFill>
              <a:latin typeface="Telegraf Extra-Light"/>
              <a:ea typeface="Telegraf Extra-Light"/>
              <a:cs typeface="Telegraf Extra-Light"/>
              <a:sym typeface="Telegraf Extra-Ligh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6037389" y="5953"/>
            <a:ext cx="643045" cy="962412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639"/>
              </a:lnSpc>
            </a:pPr>
            <a:endParaRPr/>
          </a:p>
        </p:txBody>
      </p:sp>
      <p:sp>
        <p:nvSpPr>
          <p:cNvPr id="18" name="Rectangle 17"/>
          <p:cNvSpPr/>
          <p:nvPr/>
        </p:nvSpPr>
        <p:spPr>
          <a:xfrm>
            <a:off x="381000" y="4915953"/>
            <a:ext cx="91440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400" b="1" dirty="0"/>
              <a:t>Completed Work</a:t>
            </a:r>
            <a:endParaRPr lang="en-US" sz="4400" dirty="0"/>
          </a:p>
          <a:p>
            <a:r>
              <a:rPr lang="en-US" sz="4400" b="1" dirty="0"/>
              <a:t>Work in Progress</a:t>
            </a:r>
            <a:endParaRPr lang="en-US" sz="4400" dirty="0"/>
          </a:p>
          <a:p>
            <a:r>
              <a:rPr lang="en-US" sz="4400" b="1" dirty="0"/>
              <a:t>Next Steps</a:t>
            </a:r>
            <a:endParaRPr lang="en-US" sz="4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14668" y="-3157079"/>
            <a:ext cx="15827806" cy="6707033"/>
          </a:xfrm>
          <a:custGeom>
            <a:avLst/>
            <a:gdLst/>
            <a:ahLst/>
            <a:cxnLst/>
            <a:rect l="l" t="t" r="r" b="b"/>
            <a:pathLst>
              <a:path w="15827806" h="6707033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408865" y="-392510"/>
            <a:ext cx="1437565" cy="11072020"/>
            <a:chOff x="0" y="0"/>
            <a:chExt cx="378618" cy="29160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8618" cy="2916088"/>
            </a:xfrm>
            <a:custGeom>
              <a:avLst/>
              <a:gdLst/>
              <a:ahLst/>
              <a:cxnLst/>
              <a:rect l="l" t="t" r="r" b="b"/>
              <a:pathLst>
                <a:path w="378618" h="291608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371600" y="3273426"/>
            <a:ext cx="6895550" cy="221491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639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1381932" y="723900"/>
            <a:ext cx="9407130" cy="1191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 dirty="0" smtClean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FMFB</a:t>
            </a:r>
            <a:endParaRPr lang="en-US" sz="9339" b="1" dirty="0">
              <a:solidFill>
                <a:srgbClr val="343434"/>
              </a:solidFill>
              <a:latin typeface="Telegraf Bold"/>
              <a:ea typeface="Telegraf Bold"/>
              <a:cs typeface="Telegraf Bold"/>
              <a:sym typeface="Telegraf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351945" y="3856417"/>
            <a:ext cx="1354994" cy="101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 dirty="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351945" y="5654789"/>
            <a:ext cx="1354994" cy="101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 dirty="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43000" y="3563360"/>
            <a:ext cx="10316946" cy="6155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/>
              <a:t>All routes are secured</a:t>
            </a:r>
            <a:r>
              <a:rPr lang="en-US" sz="3200" b="1" dirty="0" smtClean="0"/>
              <a:t>.</a:t>
            </a:r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 smtClean="0"/>
              <a:t>Views </a:t>
            </a:r>
            <a:r>
              <a:rPr lang="en-US" sz="3200" b="1" dirty="0"/>
              <a:t>for input forms, email, and data display are implemented and styled. </a:t>
            </a: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 smtClean="0"/>
              <a:t>Controllers </a:t>
            </a:r>
            <a:r>
              <a:rPr lang="en-US" sz="3200" b="1" dirty="0"/>
              <a:t>are task-specific. </a:t>
            </a: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 smtClean="0"/>
              <a:t>Data </a:t>
            </a:r>
            <a:r>
              <a:rPr lang="en-US" sz="3200" b="1" dirty="0"/>
              <a:t>analyzed; </a:t>
            </a: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 smtClean="0"/>
              <a:t>DB </a:t>
            </a:r>
            <a:r>
              <a:rPr lang="en-US" sz="3200" b="1" dirty="0"/>
              <a:t>schema and separate models defined per table</a:t>
            </a:r>
            <a:r>
              <a:rPr lang="en-US" sz="3200" b="1" dirty="0" smtClean="0"/>
              <a:t>.</a:t>
            </a:r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 smtClean="0"/>
              <a:t> </a:t>
            </a:r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 smtClean="0"/>
              <a:t>Service </a:t>
            </a:r>
            <a:r>
              <a:rPr lang="en-US" sz="3200" b="1" dirty="0"/>
              <a:t>classes used by controllers. </a:t>
            </a: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 smtClean="0"/>
              <a:t>Passwords </a:t>
            </a:r>
            <a:r>
              <a:rPr lang="en-US" sz="3200" b="1" dirty="0"/>
              <a:t>hashed. </a:t>
            </a: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 smtClean="0"/>
              <a:t>REST </a:t>
            </a:r>
            <a:r>
              <a:rPr lang="en-US" sz="3200" b="1" dirty="0"/>
              <a:t>API enables secondary delete by third-party users (without login). </a:t>
            </a: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200" b="1" dirty="0" smtClean="0"/>
          </a:p>
          <a:p>
            <a:pPr marL="457200" indent="-457200">
              <a:lnSpc>
                <a:spcPts val="238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00" b="1" dirty="0" smtClean="0"/>
              <a:t>React </a:t>
            </a:r>
            <a:r>
              <a:rPr lang="en-US" sz="3200" b="1" dirty="0"/>
              <a:t>used to trigger bank advertisement on component load.</a:t>
            </a:r>
            <a:endParaRPr lang="en-US" sz="3200" b="1" spc="85" dirty="0">
              <a:solidFill>
                <a:srgbClr val="F2F7FA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0351945" y="7453161"/>
            <a:ext cx="1354994" cy="101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 dirty="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03</a:t>
            </a:r>
          </a:p>
        </p:txBody>
      </p:sp>
      <p:grpSp>
        <p:nvGrpSpPr>
          <p:cNvPr id="32" name="Group 10"/>
          <p:cNvGrpSpPr/>
          <p:nvPr/>
        </p:nvGrpSpPr>
        <p:grpSpPr>
          <a:xfrm>
            <a:off x="1028701" y="2062251"/>
            <a:ext cx="16218794" cy="4102443"/>
            <a:chOff x="-2455504" y="-964315"/>
            <a:chExt cx="4271616" cy="1364921"/>
          </a:xfrm>
        </p:grpSpPr>
        <p:sp>
          <p:nvSpPr>
            <p:cNvPr id="33" name="Freeform 11"/>
            <p:cNvSpPr/>
            <p:nvPr/>
          </p:nvSpPr>
          <p:spPr>
            <a:xfrm>
              <a:off x="-2455504" y="-964315"/>
              <a:ext cx="1816112" cy="400606"/>
            </a:xfrm>
            <a:custGeom>
              <a:avLst/>
              <a:gdLst/>
              <a:ahLst/>
              <a:cxnLst/>
              <a:rect l="l" t="t" r="r" b="b"/>
              <a:pathLst>
                <a:path w="1816112" h="400606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pPr algn="ctr"/>
              <a:r>
                <a:rPr lang="en-US" sz="4400" b="1" dirty="0" smtClean="0"/>
                <a:t>Work Done</a:t>
              </a:r>
              <a:endParaRPr lang="en-US" sz="4400" b="1" dirty="0"/>
            </a:p>
          </p:txBody>
        </p:sp>
        <p:sp>
          <p:nvSpPr>
            <p:cNvPr id="34" name="TextBox 12"/>
            <p:cNvSpPr txBox="1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0" y="107666"/>
            <a:ext cx="1285165" cy="10307153"/>
            <a:chOff x="0" y="0"/>
            <a:chExt cx="378618" cy="29160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8618" cy="2916088"/>
            </a:xfrm>
            <a:custGeom>
              <a:avLst/>
              <a:gdLst/>
              <a:ahLst/>
              <a:cxnLst/>
              <a:rect l="l" t="t" r="r" b="b"/>
              <a:pathLst>
                <a:path w="378618" h="291608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447800" y="2208097"/>
            <a:ext cx="12765895" cy="1191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 dirty="0" smtClean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FMFB</a:t>
            </a:r>
            <a:endParaRPr lang="en-US" sz="9339" b="1" dirty="0">
              <a:solidFill>
                <a:srgbClr val="343434"/>
              </a:solidFill>
              <a:latin typeface="Telegraf Bold"/>
              <a:ea typeface="Telegraf Bold"/>
              <a:cs typeface="Telegraf Bold"/>
              <a:sym typeface="Telegraf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417980" y="5457032"/>
            <a:ext cx="1026824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  <a:spcBef>
                <a:spcPct val="0"/>
              </a:spcBef>
            </a:pPr>
            <a:r>
              <a:rPr lang="en-US" sz="2400" b="1" dirty="0"/>
              <a:t>Building customer search + detail APIs for the Loan Officer dashboard (RESTful).</a:t>
            </a:r>
            <a:endParaRPr lang="en-US" sz="2400" b="1" spc="95" dirty="0">
              <a:solidFill>
                <a:srgbClr val="343434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grpSp>
        <p:nvGrpSpPr>
          <p:cNvPr id="18" name="Group 10"/>
          <p:cNvGrpSpPr/>
          <p:nvPr/>
        </p:nvGrpSpPr>
        <p:grpSpPr>
          <a:xfrm>
            <a:off x="1285165" y="3578405"/>
            <a:ext cx="6895551" cy="1521052"/>
            <a:chOff x="0" y="0"/>
            <a:chExt cx="1816112" cy="400606"/>
          </a:xfrm>
        </p:grpSpPr>
        <p:sp>
          <p:nvSpPr>
            <p:cNvPr id="19" name="Freeform 11"/>
            <p:cNvSpPr/>
            <p:nvPr/>
          </p:nvSpPr>
          <p:spPr>
            <a:xfrm>
              <a:off x="0" y="0"/>
              <a:ext cx="1816112" cy="400606"/>
            </a:xfrm>
            <a:custGeom>
              <a:avLst/>
              <a:gdLst/>
              <a:ahLst/>
              <a:cxnLst/>
              <a:rect l="l" t="t" r="r" b="b"/>
              <a:pathLst>
                <a:path w="1816112" h="400606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pPr algn="ctr"/>
              <a:r>
                <a:rPr lang="en-US" sz="3600" b="1" dirty="0" smtClean="0"/>
                <a:t>Work In Progress</a:t>
              </a:r>
              <a:endParaRPr lang="en-US" sz="3600" b="1" dirty="0"/>
            </a:p>
          </p:txBody>
        </p:sp>
        <p:sp>
          <p:nvSpPr>
            <p:cNvPr id="20" name="TextBox 12"/>
            <p:cNvSpPr txBox="1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5008">
            <a:off x="9950507" y="7177426"/>
            <a:ext cx="12701350" cy="5382197"/>
          </a:xfrm>
          <a:custGeom>
            <a:avLst/>
            <a:gdLst/>
            <a:ahLst/>
            <a:cxnLst/>
            <a:rect l="l" t="t" r="r" b="b"/>
            <a:pathLst>
              <a:path w="12701350" h="5382197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392510"/>
            <a:ext cx="1385489" cy="10679510"/>
            <a:chOff x="0" y="0"/>
            <a:chExt cx="585372" cy="29160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85372" cy="2916088"/>
            </a:xfrm>
            <a:custGeom>
              <a:avLst/>
              <a:gdLst/>
              <a:ahLst/>
              <a:cxnLst/>
              <a:rect l="l" t="t" r="r" b="b"/>
              <a:pathLst>
                <a:path w="585372" h="2916088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359658" y="1640850"/>
            <a:ext cx="9737167" cy="1191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 dirty="0" smtClean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FMFB</a:t>
            </a:r>
            <a:endParaRPr lang="en-US" sz="9339" b="1" dirty="0">
              <a:solidFill>
                <a:srgbClr val="343434"/>
              </a:solidFill>
              <a:latin typeface="Telegraf Bold"/>
              <a:ea typeface="Telegraf Bold"/>
              <a:cs typeface="Telegraf Bold"/>
              <a:sym typeface="Telegraf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359658" y="4842595"/>
            <a:ext cx="16535400" cy="15132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400" dirty="0"/>
              <a:t>Run </a:t>
            </a:r>
            <a:r>
              <a:rPr lang="en-US" sz="4400" b="1" dirty="0"/>
              <a:t>usability tests</a:t>
            </a:r>
            <a:r>
              <a:rPr lang="en-US" sz="4400" dirty="0"/>
              <a:t>, log findings, prioritize via </a:t>
            </a:r>
            <a:r>
              <a:rPr lang="en-US" sz="4400" b="1" dirty="0"/>
              <a:t>bug triage</a:t>
            </a:r>
            <a:r>
              <a:rPr lang="en-US" sz="4400" dirty="0"/>
              <a:t>, then debug/troubleshoot.</a:t>
            </a:r>
            <a:endParaRPr lang="en-US" sz="4200" spc="100" dirty="0">
              <a:solidFill>
                <a:srgbClr val="343434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grpSp>
        <p:nvGrpSpPr>
          <p:cNvPr id="35" name="Group 10"/>
          <p:cNvGrpSpPr/>
          <p:nvPr/>
        </p:nvGrpSpPr>
        <p:grpSpPr>
          <a:xfrm>
            <a:off x="1397112" y="3018458"/>
            <a:ext cx="6895551" cy="1521052"/>
            <a:chOff x="0" y="0"/>
            <a:chExt cx="1816112" cy="400606"/>
          </a:xfrm>
        </p:grpSpPr>
        <p:sp>
          <p:nvSpPr>
            <p:cNvPr id="36" name="Freeform 11"/>
            <p:cNvSpPr/>
            <p:nvPr/>
          </p:nvSpPr>
          <p:spPr>
            <a:xfrm>
              <a:off x="0" y="0"/>
              <a:ext cx="1816112" cy="400606"/>
            </a:xfrm>
            <a:custGeom>
              <a:avLst/>
              <a:gdLst/>
              <a:ahLst/>
              <a:cxnLst/>
              <a:rect l="l" t="t" r="r" b="b"/>
              <a:pathLst>
                <a:path w="1816112" h="400606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pPr algn="ctr"/>
              <a:r>
                <a:rPr lang="en-US" sz="3200" b="1" dirty="0" smtClean="0"/>
                <a:t>Next Step</a:t>
              </a:r>
              <a:endParaRPr lang="en-US" sz="3200" b="1" dirty="0"/>
            </a:p>
          </p:txBody>
        </p:sp>
        <p:sp>
          <p:nvSpPr>
            <p:cNvPr id="37" name="TextBox 12"/>
            <p:cNvSpPr txBox="1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rot="760705">
            <a:off x="1423346" y="-1948290"/>
            <a:ext cx="15441309" cy="6543255"/>
          </a:xfrm>
          <a:custGeom>
            <a:avLst/>
            <a:gdLst/>
            <a:ahLst/>
            <a:cxnLst/>
            <a:rect l="l" t="t" r="r" b="b"/>
            <a:pathLst>
              <a:path w="15441309" h="6543255">
                <a:moveTo>
                  <a:pt x="0" y="0"/>
                </a:moveTo>
                <a:lnTo>
                  <a:pt x="15441308" y="0"/>
                </a:lnTo>
                <a:lnTo>
                  <a:pt x="15441308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421043" y="3816797"/>
            <a:ext cx="9445915" cy="131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59"/>
              </a:lnSpc>
            </a:pPr>
            <a:r>
              <a:rPr lang="en-US" sz="93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THANK YOU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0997" y="8911970"/>
            <a:ext cx="4966006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hello@reallygreatsite.com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181</Words>
  <Application>Microsoft Office PowerPoint</Application>
  <PresentationFormat>Custom</PresentationFormat>
  <Paragraphs>53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Telegraf Extra-Light</vt:lpstr>
      <vt:lpstr>Telegraf</vt:lpstr>
      <vt:lpstr>Calibri</vt:lpstr>
      <vt:lpstr>Telegraf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FMFB</dc:title>
  <dc:creator>Sobhan</dc:creator>
  <cp:lastModifiedBy>Sobhan</cp:lastModifiedBy>
  <cp:revision>11</cp:revision>
  <dcterms:created xsi:type="dcterms:W3CDTF">2006-08-16T00:00:00Z</dcterms:created>
  <dcterms:modified xsi:type="dcterms:W3CDTF">2025-09-18T15:52:39Z</dcterms:modified>
  <dc:identifier>DAGzVYv6I7U</dc:identifier>
</cp:coreProperties>
</file>

<file path=docProps/thumbnail.jpeg>
</file>